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veat" panose="020B0604020202020204" charset="0"/>
      <p:regular r:id="rId11"/>
      <p:bold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Wingdings 3" panose="05040102010807070707" pitchFamily="18" charset="2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0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Ms. Kennerson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75fce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75fce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Ms. Kennerson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75fc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75fc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Mrs. Davenport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75fce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75fce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Mrs. Davenport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6f75fce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6f75fce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Ms. Kennerson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6f75fce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6f75fce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Mrs. Davenport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6f75fce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6f75fce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Ms. Kennerson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6f75fc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6f75fce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Mrs. Davenport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19239" y="1344169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13982" y="2420874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538423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727445"/>
            <a:ext cx="661924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4152499"/>
            <a:ext cx="6619244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61039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797563"/>
            <a:ext cx="6623862" cy="102974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27956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45550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1960341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6600"/>
            <a:ext cx="6340430" cy="2022474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8414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771899"/>
            <a:ext cx="6933673" cy="748393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65860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68725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38558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1952626"/>
            <a:ext cx="235640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2384823"/>
            <a:ext cx="2356409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5"/>
            <a:ext cx="236025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84823"/>
            <a:ext cx="2360257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1952626"/>
            <a:ext cx="235929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2384822"/>
            <a:ext cx="2359152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53635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3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0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3831829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3399634"/>
            <a:ext cx="228832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3831828"/>
            <a:ext cx="2288322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4793879"/>
            <a:ext cx="2733212" cy="2286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5377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952625"/>
            <a:ext cx="6619244" cy="2562225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4793879"/>
            <a:ext cx="742949" cy="2285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836426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958850"/>
            <a:ext cx="1057474" cy="3561443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958850"/>
            <a:ext cx="4692019" cy="3561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4793879"/>
            <a:ext cx="744101" cy="2285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823050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8248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03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488284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5321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46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263269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99092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96251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384822"/>
            <a:ext cx="3618869" cy="213002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874819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93306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252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945593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70000"/>
            <a:ext cx="2898851" cy="130175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00724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4793879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313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1981513" y="309600"/>
            <a:ext cx="5178900" cy="12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1" dirty="0">
                <a:solidFill>
                  <a:schemeClr val="bg1"/>
                </a:solidFill>
                <a:latin typeface="Caveat"/>
                <a:ea typeface="Caveat"/>
                <a:cs typeface="Caveat"/>
                <a:sym typeface="Caveat"/>
              </a:rPr>
              <a:t>WELCOME!</a:t>
            </a:r>
            <a:endParaRPr sz="5300" b="1" dirty="0">
              <a:solidFill>
                <a:schemeClr val="bg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450" y="1733475"/>
            <a:ext cx="4427100" cy="28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542640" y="3875041"/>
            <a:ext cx="3350400" cy="8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accent6">
                    <a:lumMod val="50000"/>
                  </a:schemeClr>
                </a:solidFill>
              </a:rPr>
              <a:t>Mrs. Davenport</a:t>
            </a:r>
            <a:endParaRPr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579F1F-7B3C-4DAD-8144-AA0C42897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41" y="1832035"/>
            <a:ext cx="2863491" cy="3006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88B28B-1E15-40F0-9F6D-C9D375728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98" y="2151016"/>
            <a:ext cx="2647950" cy="1724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Role of the School Counselor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76650" y="1984586"/>
            <a:ext cx="5614800" cy="2591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School counselors are individuals who help students succeed in school by helping them form healthy goals, mindsets and behaviors.</a:t>
            </a:r>
            <a:endParaRPr dirty="0"/>
          </a:p>
          <a:p>
            <a:pPr marL="45720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- American School Counselor Association</a:t>
            </a:r>
            <a:endParaRPr dirty="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50" y="1821800"/>
            <a:ext cx="2046875" cy="204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4294967295"/>
          </p:nvPr>
        </p:nvSpPr>
        <p:spPr>
          <a:xfrm>
            <a:off x="0" y="373063"/>
            <a:ext cx="8521700" cy="7334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95000"/>
                  </a:schemeClr>
                </a:solidFill>
              </a:rPr>
              <a:t>How can I help? 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4294967295"/>
          </p:nvPr>
        </p:nvSpPr>
        <p:spPr>
          <a:xfrm>
            <a:off x="356278" y="4350542"/>
            <a:ext cx="2314575" cy="436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solidFill>
                  <a:schemeClr val="accent5"/>
                </a:solidFill>
              </a:rPr>
              <a:t>Support Services</a:t>
            </a:r>
            <a:endParaRPr sz="2000" dirty="0">
              <a:solidFill>
                <a:schemeClr val="accent5"/>
              </a:solidFill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4294967295"/>
          </p:nvPr>
        </p:nvSpPr>
        <p:spPr>
          <a:xfrm>
            <a:off x="6480175" y="4350542"/>
            <a:ext cx="2663825" cy="436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solidFill>
                  <a:schemeClr val="accent5"/>
                </a:solidFill>
              </a:rPr>
              <a:t>Academic Success</a:t>
            </a:r>
            <a:endParaRPr sz="2000" dirty="0">
              <a:solidFill>
                <a:schemeClr val="accent5"/>
              </a:solidFill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4294967295"/>
          </p:nvPr>
        </p:nvSpPr>
        <p:spPr>
          <a:xfrm>
            <a:off x="2870775" y="4354064"/>
            <a:ext cx="3496775" cy="569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accent5"/>
                </a:solidFill>
              </a:rPr>
              <a:t>SEL – Social Emotional Learning</a:t>
            </a: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2000" dirty="0"/>
          </a:p>
        </p:txBody>
      </p:sp>
      <p:cxnSp>
        <p:nvCxnSpPr>
          <p:cNvPr id="90" name="Google Shape;90;p16"/>
          <p:cNvCxnSpPr/>
          <p:nvPr/>
        </p:nvCxnSpPr>
        <p:spPr>
          <a:xfrm>
            <a:off x="2870775" y="368957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089" y="2550255"/>
            <a:ext cx="1644300" cy="1730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2144" y="2706218"/>
            <a:ext cx="2121711" cy="164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0469" y="2462764"/>
            <a:ext cx="1969326" cy="1682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6"/>
          <p:cNvCxnSpPr/>
          <p:nvPr/>
        </p:nvCxnSpPr>
        <p:spPr>
          <a:xfrm>
            <a:off x="6232100" y="369652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 idx="4294967295"/>
          </p:nvPr>
        </p:nvSpPr>
        <p:spPr>
          <a:xfrm>
            <a:off x="464750" y="130175"/>
            <a:ext cx="3757613" cy="1438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Support Services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4294967295"/>
          </p:nvPr>
        </p:nvSpPr>
        <p:spPr>
          <a:xfrm>
            <a:off x="537450" y="1666081"/>
            <a:ext cx="2029643" cy="523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solidFill>
                  <a:schemeClr val="accent6">
                    <a:lumMod val="50000"/>
                  </a:schemeClr>
                </a:solidFill>
              </a:rPr>
              <a:t>What is it?</a:t>
            </a:r>
            <a:endParaRPr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4294967295"/>
          </p:nvPr>
        </p:nvSpPr>
        <p:spPr>
          <a:xfrm>
            <a:off x="501100" y="2287588"/>
            <a:ext cx="3854450" cy="2094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 dirty="0"/>
              <a:t>Classroom Lessons</a:t>
            </a:r>
            <a:endParaRPr sz="14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 sz="1400" dirty="0"/>
              <a:t>Small Group</a:t>
            </a:r>
            <a:endParaRPr sz="14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 dirty="0"/>
              <a:t>Individual Counseling and Planning</a:t>
            </a:r>
            <a:endParaRPr sz="14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 dirty="0"/>
              <a:t>Goal Setting</a:t>
            </a:r>
            <a:endParaRPr sz="14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 dirty="0"/>
              <a:t>Responsive Services</a:t>
            </a:r>
            <a:endParaRPr sz="1400" dirty="0"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4294967295"/>
          </p:nvPr>
        </p:nvSpPr>
        <p:spPr>
          <a:xfrm>
            <a:off x="5353050" y="1604963"/>
            <a:ext cx="3154257" cy="841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>
                <a:solidFill>
                  <a:schemeClr val="accent6">
                    <a:lumMod val="50000"/>
                  </a:schemeClr>
                </a:solidFill>
              </a:rPr>
              <a:t>How can my student get these services?</a:t>
            </a:r>
            <a:endParaRPr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4294967295"/>
          </p:nvPr>
        </p:nvSpPr>
        <p:spPr>
          <a:xfrm>
            <a:off x="5289550" y="2615035"/>
            <a:ext cx="3698663" cy="1439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 dirty="0"/>
              <a:t>Student request</a:t>
            </a:r>
            <a:endParaRPr sz="14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 dirty="0"/>
              <a:t>Teacher/Administration Referral</a:t>
            </a:r>
            <a:endParaRPr sz="14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 dirty="0"/>
              <a:t>Call or email us with your concerns </a:t>
            </a:r>
            <a:endParaRPr sz="1400" dirty="0"/>
          </a:p>
        </p:txBody>
      </p:sp>
      <p:cxnSp>
        <p:nvCxnSpPr>
          <p:cNvPr id="106" name="Google Shape;106;p17"/>
          <p:cNvCxnSpPr/>
          <p:nvPr/>
        </p:nvCxnSpPr>
        <p:spPr>
          <a:xfrm>
            <a:off x="537450" y="1279581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5104850" y="2571758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2282700" y="238975"/>
            <a:ext cx="4578600" cy="15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SEL</a:t>
            </a:r>
            <a:endParaRPr sz="2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Social Emotional Learning</a:t>
            </a:r>
            <a:endParaRPr sz="2500" dirty="0"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462750" y="1366475"/>
            <a:ext cx="3022500" cy="20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accent6">
                    <a:lumMod val="50000"/>
                  </a:schemeClr>
                </a:solidFill>
              </a:rPr>
              <a:t>All young people and adults acquire AND apply the knowledge, skills and attitudes</a:t>
            </a:r>
            <a:endParaRPr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2"/>
          </p:nvPr>
        </p:nvSpPr>
        <p:spPr>
          <a:xfrm>
            <a:off x="4960263" y="1780230"/>
            <a:ext cx="3837000" cy="31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Develop healthy identities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Manage emotions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Achieve personal and collective goals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Feel and show empathy for others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Create supportive and positive relationships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Make responsible decisions</a:t>
            </a:r>
            <a:endParaRPr dirty="0"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6425" y="3215700"/>
            <a:ext cx="2744225" cy="15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/>
          <p:nvPr/>
        </p:nvSpPr>
        <p:spPr>
          <a:xfrm>
            <a:off x="3397500" y="2065025"/>
            <a:ext cx="1251300" cy="67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67810" y="445593"/>
            <a:ext cx="3780300" cy="10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Academic Success</a:t>
            </a:r>
            <a:endParaRPr sz="2500"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2"/>
          </p:nvPr>
        </p:nvSpPr>
        <p:spPr>
          <a:xfrm>
            <a:off x="390103" y="1745095"/>
            <a:ext cx="3837000" cy="32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800" dirty="0"/>
              <a:t>Test Taking and Study Skills</a:t>
            </a:r>
          </a:p>
          <a:p>
            <a:pPr marL="59690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800" dirty="0"/>
              <a:t>Individual Goal Setting</a:t>
            </a:r>
          </a:p>
          <a:p>
            <a:pPr marL="59690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800" dirty="0"/>
              <a:t>Resources</a:t>
            </a:r>
          </a:p>
          <a:p>
            <a:pPr marL="59690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128" y="2279035"/>
            <a:ext cx="3837000" cy="214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51425"/>
            <a:ext cx="9144000" cy="571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</TotalTime>
  <Words>167</Words>
  <Application>Microsoft Office PowerPoint</Application>
  <PresentationFormat>On-screen Show (16:9)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Caveat</vt:lpstr>
      <vt:lpstr>Wingdings 3</vt:lpstr>
      <vt:lpstr>Arial</vt:lpstr>
      <vt:lpstr>Century Gothic</vt:lpstr>
      <vt:lpstr>Ion Boardroom</vt:lpstr>
      <vt:lpstr>WELCOME!</vt:lpstr>
      <vt:lpstr>Mrs. Davenport</vt:lpstr>
      <vt:lpstr>The Role of the School Counselor</vt:lpstr>
      <vt:lpstr>How can I help? </vt:lpstr>
      <vt:lpstr>Support Services </vt:lpstr>
      <vt:lpstr>SEL Social Emotional Learning</vt:lpstr>
      <vt:lpstr>Academic Success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Meagan M. Davenport</dc:creator>
  <cp:lastModifiedBy>Meagan M. Davenport</cp:lastModifiedBy>
  <cp:revision>4</cp:revision>
  <dcterms:modified xsi:type="dcterms:W3CDTF">2022-08-03T15:40:41Z</dcterms:modified>
</cp:coreProperties>
</file>